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E80B94-6AC0-4BB2-ABE7-1DDE16DB29CA}">
  <a:tblStyle styleId="{D1E80B94-6AC0-4BB2-ABE7-1DDE16DB29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b11f4d6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80" name="Google Shape;180;g25b11f4d67d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b11f4d67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90" name="Google Shape;190;g25b11f4d67d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/>
              <a:t>Olku, wbiles sie pomiedzy slajdy Marty;) hahaha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b11f4d6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213" name="Google Shape;213;g25b11f4d67d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b1307a88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25b1307a88f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b11f4d6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237" name="Google Shape;237;g25b11f4d67d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1472690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5147269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51472690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51472690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374151"/>
                </a:solidFill>
              </a:rPr>
              <a:t>1.</a:t>
            </a:r>
            <a:r>
              <a:rPr lang="pl-PL" sz="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pl-PL">
                <a:solidFill>
                  <a:srgbClr val="374151"/>
                </a:solidFill>
              </a:rPr>
              <a:t>Ochrona środowiska: Program taki może być stosowany w celu monitorowania i ochrony zagrożonych gatunków ptaków. Umożliwiałby szybkie i skuteczne identyfikowanie gatunków, co jest istotne przy podejmowaniu działań mających na celu zachowanie różnorodności biologicznej i środowiska naturalnego.</a:t>
            </a:r>
            <a:endParaRPr>
              <a:solidFill>
                <a:srgbClr val="374151"/>
              </a:solidFill>
            </a:endParaRPr>
          </a:p>
          <a:p>
            <a:pPr indent="-228600" lvl="0" marL="520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>
                <a:solidFill>
                  <a:srgbClr val="374151"/>
                </a:solidFill>
              </a:rPr>
              <a:t>2.</a:t>
            </a:r>
            <a:r>
              <a:rPr lang="pl-PL" sz="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pl-PL">
                <a:solidFill>
                  <a:srgbClr val="374151"/>
                </a:solidFill>
              </a:rPr>
              <a:t>Badania naukowe: Program rozpoznający rzędy ptaków może być używany przez ornitologów i naukowców zajmujących się badaniami ptaków. Pomagałby w identyfikacji gatunków podczas monitorowania populacji ptaków, badań nad migracjami, środowiskiem życia i zachowaniem ptaków.</a:t>
            </a:r>
            <a:endParaRPr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100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abdccc5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abdccc5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●</a:t>
            </a:r>
            <a:r>
              <a:rPr lang="pl-PL">
                <a:solidFill>
                  <a:srgbClr val="374151"/>
                </a:solidFill>
              </a:rPr>
              <a:t>Wizualizacja krzywych uczenia przedstawia, jak zmieniała się wartość straty oraz dokładność modelu w trakcie treningu i walidacji. Dzięki temu możemy zobaczyć, jak model nauczył się dostosowywać do danych treningowych i czy unikał nadmiernego dopasowania (overfitting) na zbiorze walidacyjnym.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●</a:t>
            </a:r>
            <a:r>
              <a:rPr lang="pl-PL">
                <a:solidFill>
                  <a:srgbClr val="374151"/>
                </a:solidFill>
              </a:rPr>
              <a:t>W celu lepszego zrozumienia wyników, zastosowaliśmy analizę macierzy pomyłek (Confusion Matrix) oraz raport klasyfikacji (Classification Report). Te narzędzia umożliwiły nam dokładniejszą ocenę dokładności klasyfikacji dla każdej klasy ptaków. W raporcie klasyfikacji można zauważyć, że model osiągał wysokie wyniki precision, recall i f1-score dla każdej z klas ptaków.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●</a:t>
            </a:r>
            <a:r>
              <a:rPr lang="pl-PL">
                <a:solidFill>
                  <a:srgbClr val="374151"/>
                </a:solidFill>
              </a:rPr>
              <a:t>Na koniec przedstawiliśmy 10 losowych przykładów obrazów ptaków wraz z ich rzeczywistymi etykietami oraz etykietami przewidywanymi przez nasz model. Dzięki temu można zobaczyć, jak model klasyfikuje różne gatunki ptaków na podstawie zdjęć.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·</a:t>
            </a:r>
            <a:r>
              <a:rPr lang="pl-PL">
                <a:solidFill>
                  <a:srgbClr val="374151"/>
                </a:solidFill>
              </a:rPr>
              <a:t>Przedstawiony model konwolucyjnej sieci neuronowej osiągnął znaczną skuteczność klasyfikacji zdjęć ptaków na trzy kategorie.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·</a:t>
            </a:r>
            <a:r>
              <a:rPr lang="pl-PL">
                <a:solidFill>
                  <a:srgbClr val="374151"/>
                </a:solidFill>
              </a:rPr>
              <a:t>Zastosowanie odpowiednich technologii i narzędzi, takich jak TensorFlow, Keras i ImageDataGenerator, umożliwiło efektywne i dokładne trenowanie modelu.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·</a:t>
            </a:r>
            <a:r>
              <a:rPr lang="pl-PL">
                <a:solidFill>
                  <a:srgbClr val="374151"/>
                </a:solidFill>
              </a:rPr>
              <a:t>Analiza wyników, w tym macierzy pomyłek i raportu klasyfikacji, pozwoliła na lepsze zrozumienie wydajności modelu.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·</a:t>
            </a:r>
            <a:r>
              <a:rPr lang="pl-PL">
                <a:solidFill>
                  <a:srgbClr val="374151"/>
                </a:solidFill>
              </a:rPr>
              <a:t>Wizualizacja krzywych uczenia dostarczyła informacji o procesie uczenia i walidacji modelu.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dk1"/>
                </a:solidFill>
              </a:rPr>
              <a:t>·</a:t>
            </a:r>
            <a:r>
              <a:rPr lang="pl-PL">
                <a:solidFill>
                  <a:srgbClr val="374151"/>
                </a:solidFill>
              </a:rPr>
              <a:t>Przykłady losowych obrazów ptaków z ich klasyfikacjami wskazały, że model dobrze radzi sobie z różnymi gatunkami ptaków</a:t>
            </a:r>
            <a:endParaRPr>
              <a:solidFill>
                <a:srgbClr val="37415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b11f4d67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39" name="Google Shape;139;g25b11f4d67d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b11f4d67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49" name="Google Shape;149;g25b11f4d67d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b11f4d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60" name="Google Shape;160;g25b11f4d67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b11f4d6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70" name="Google Shape;170;g25b11f4d67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E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jpg"/><Relationship Id="rId4" Type="http://schemas.openxmlformats.org/officeDocument/2006/relationships/image" Target="../media/image5.jp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142876" y="1357212"/>
            <a:ext cx="4787900" cy="1522513"/>
          </a:xfrm>
          <a:prstGeom prst="rect">
            <a:avLst/>
          </a:prstGeom>
          <a:solidFill>
            <a:srgbClr val="C1CCB2"/>
          </a:solidFill>
          <a:ln cap="flat" cmpd="sng" w="9525">
            <a:solidFill>
              <a:srgbClr val="5D6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pl-PL" sz="29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Identyfikacja taksonomiczna</a:t>
            </a:r>
            <a:br>
              <a:rPr i="0" lang="pl-PL" sz="29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pl-PL" sz="29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przy użyciu computer v</a:t>
            </a:r>
            <a:r>
              <a:rPr i="0" lang="pl-PL" sz="29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ision</a:t>
            </a:r>
            <a:br>
              <a:rPr i="0" lang="pl-PL" sz="26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pl-PL" sz="19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na przykładzie wybranych rzędów ptaków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braz zawierający ptak, dziób, wróbel, usadowiony&#10;&#10;Opis wygenerowany automatycznie" id="75" name="Google Shape;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923" y="32564"/>
            <a:ext cx="66952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142876" y="2879725"/>
            <a:ext cx="4788000" cy="978000"/>
          </a:xfrm>
          <a:prstGeom prst="rect">
            <a:avLst/>
          </a:prstGeom>
          <a:solidFill>
            <a:srgbClr val="DAC9BD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Databenders</a:t>
            </a:r>
            <a:r>
              <a:rPr i="0" lang="pl-PL" sz="18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 w składzie: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l-PL" sz="18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Radek Brzana, Marta Jakubik, Joanna Król,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l-PL" sz="1800" u="none" cap="none" strike="noStrike">
                <a:solidFill>
                  <a:srgbClr val="37302E"/>
                </a:solidFill>
                <a:latin typeface="Calibri"/>
                <a:ea typeface="Calibri"/>
                <a:cs typeface="Calibri"/>
                <a:sym typeface="Calibri"/>
              </a:rPr>
              <a:t>Oleg Lomonos, Joanna Reszka.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3730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0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83" name="Google Shape;183;p20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EfficientNetB0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150" y="2937825"/>
            <a:ext cx="1615000" cy="206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00" y="1220350"/>
            <a:ext cx="6326875" cy="189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0"/>
          <p:cNvSpPr/>
          <p:nvPr/>
        </p:nvSpPr>
        <p:spPr>
          <a:xfrm rot="5400000">
            <a:off x="6846725" y="1726925"/>
            <a:ext cx="891900" cy="1438800"/>
          </a:xfrm>
          <a:prstGeom prst="bentArrow">
            <a:avLst>
              <a:gd fmla="val 25000" name="adj1"/>
              <a:gd fmla="val 25000" name="adj2"/>
              <a:gd fmla="val 25000" name="adj3"/>
              <a:gd fmla="val 46936" name="adj4"/>
            </a:avLst>
          </a:prstGeom>
          <a:solidFill>
            <a:schemeClr val="lt2"/>
          </a:solidFill>
          <a:ln cap="flat" cmpd="sng" w="9525">
            <a:solidFill>
              <a:srgbClr val="5D62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0" y="1013402"/>
            <a:ext cx="3649750" cy="388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93" name="Google Shape;193;p21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94" name="Google Shape;194;p21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EfficientNetB0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1"/>
          <p:cNvSpPr txBox="1"/>
          <p:nvPr/>
        </p:nvSpPr>
        <p:spPr>
          <a:xfrm>
            <a:off x="1121900" y="3443675"/>
            <a:ext cx="2078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 Loss: 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Validation Loss: 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046175" y="2039550"/>
            <a:ext cx="2577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 Accuracy:%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Validation Accuracy:%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00" y="1013400"/>
            <a:ext cx="4118050" cy="178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200" y="3133175"/>
            <a:ext cx="1524000" cy="8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2"/>
          <p:cNvGrpSpPr/>
          <p:nvPr/>
        </p:nvGrpSpPr>
        <p:grpSpPr>
          <a:xfrm>
            <a:off x="0" y="0"/>
            <a:ext cx="9144000" cy="814759"/>
            <a:chOff x="0" y="0"/>
            <a:chExt cx="9144000" cy="814759"/>
          </a:xfrm>
        </p:grpSpPr>
        <p:sp>
          <p:nvSpPr>
            <p:cNvPr id="205" name="Google Shape;205;p22"/>
            <p:cNvSpPr/>
            <p:nvPr/>
          </p:nvSpPr>
          <p:spPr>
            <a:xfrm>
              <a:off x="0" y="108560"/>
              <a:ext cx="9144000" cy="706199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0" y="0"/>
              <a:ext cx="9144000" cy="706199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5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</a:t>
              </a:r>
              <a:r>
                <a:rPr b="0"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MobileNet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6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13" y="3750800"/>
            <a:ext cx="8300426" cy="1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973" y="2215923"/>
            <a:ext cx="1173650" cy="7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50" y="920700"/>
            <a:ext cx="409899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3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216" name="Google Shape;216;p23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MobileNet V2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150" y="2937825"/>
            <a:ext cx="1615000" cy="206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23"/>
          <p:cNvSpPr/>
          <p:nvPr/>
        </p:nvSpPr>
        <p:spPr>
          <a:xfrm rot="5400000">
            <a:off x="6846725" y="1726925"/>
            <a:ext cx="891900" cy="1438800"/>
          </a:xfrm>
          <a:prstGeom prst="bentArrow">
            <a:avLst>
              <a:gd fmla="val 25000" name="adj1"/>
              <a:gd fmla="val 25000" name="adj2"/>
              <a:gd fmla="val 25000" name="adj3"/>
              <a:gd fmla="val 46936" name="adj4"/>
            </a:avLst>
          </a:prstGeom>
          <a:solidFill>
            <a:schemeClr val="lt2"/>
          </a:solidFill>
          <a:ln cap="flat" cmpd="sng" w="9525">
            <a:solidFill>
              <a:srgbClr val="5D62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75" y="983375"/>
            <a:ext cx="5995499" cy="21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4"/>
          <p:cNvGrpSpPr/>
          <p:nvPr/>
        </p:nvGrpSpPr>
        <p:grpSpPr>
          <a:xfrm>
            <a:off x="0" y="0"/>
            <a:ext cx="9143982" cy="814772"/>
            <a:chOff x="0" y="0"/>
            <a:chExt cx="9143982" cy="814772"/>
          </a:xfrm>
        </p:grpSpPr>
        <p:sp>
          <p:nvSpPr>
            <p:cNvPr id="226" name="Google Shape;226;p24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MobileNetV 2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75" y="3118050"/>
            <a:ext cx="3507699" cy="180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75" y="1009975"/>
            <a:ext cx="3507700" cy="1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5">
            <a:alphaModFix/>
          </a:blip>
          <a:srcRect b="-23890" l="0" r="64139" t="23890"/>
          <a:stretch/>
        </p:blipFill>
        <p:spPr>
          <a:xfrm>
            <a:off x="4750926" y="3327550"/>
            <a:ext cx="1516175" cy="1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924" y="1123425"/>
            <a:ext cx="4078290" cy="179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4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233" name="Google Shape;233;p24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MobileNet V2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5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240" name="Google Shape;240;p25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 - Porównanie Modeli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2" name="Google Shape;242;p25"/>
          <p:cNvGraphicFramePr/>
          <p:nvPr/>
        </p:nvGraphicFramePr>
        <p:xfrm>
          <a:off x="292350" y="14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{D1E80B94-6AC0-4BB2-ABE7-1DDE16DB29CA}</a:tableStyleId>
              </a:tblPr>
              <a:tblGrid>
                <a:gridCol w="1471100"/>
                <a:gridCol w="1276700"/>
                <a:gridCol w="1373900"/>
                <a:gridCol w="1373900"/>
                <a:gridCol w="1479200"/>
                <a:gridCol w="126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l-PL" sz="1700">
                          <a:solidFill>
                            <a:srgbClr val="5D624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Czas [sec/epoch]</a:t>
                      </a:r>
                      <a:endParaRPr b="1" sz="1700">
                        <a:solidFill>
                          <a:srgbClr val="5D624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8888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VGG16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~1300</a:t>
                      </a:r>
                      <a:endParaRPr sz="17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8888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ResNet50V2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~300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8888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EfficientNetB0</a:t>
                      </a:r>
                      <a:endParaRPr sz="1700">
                        <a:solidFill>
                          <a:srgbClr val="88888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0.50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~300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8888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MobileNet</a:t>
                      </a:r>
                      <a:endParaRPr sz="1700">
                        <a:solidFill>
                          <a:srgbClr val="88888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~150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88888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MobileNetV2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700">
                          <a:solidFill>
                            <a:srgbClr val="DD7E6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~150</a:t>
                      </a:r>
                      <a:endParaRPr sz="1700">
                        <a:solidFill>
                          <a:srgbClr val="DD7E6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6"/>
          <p:cNvGrpSpPr/>
          <p:nvPr/>
        </p:nvGrpSpPr>
        <p:grpSpPr>
          <a:xfrm>
            <a:off x="0" y="7800"/>
            <a:ext cx="9144000" cy="814759"/>
            <a:chOff x="0" y="0"/>
            <a:chExt cx="9144000" cy="814759"/>
          </a:xfrm>
        </p:grpSpPr>
        <p:sp>
          <p:nvSpPr>
            <p:cNvPr id="248" name="Google Shape;248;p26"/>
            <p:cNvSpPr/>
            <p:nvPr/>
          </p:nvSpPr>
          <p:spPr>
            <a:xfrm>
              <a:off x="0" y="108560"/>
              <a:ext cx="9144000" cy="706199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0" y="0"/>
              <a:ext cx="9144000" cy="706199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Wnioski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462125" y="933725"/>
            <a:ext cx="37203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000">
                <a:solidFill>
                  <a:srgbClr val="38761D"/>
                </a:solidFill>
              </a:rPr>
              <a:t>ZALETY</a:t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88888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24A"/>
              </a:buClr>
              <a:buSzPct val="100000"/>
              <a:buChar char="•"/>
            </a:pPr>
            <a:r>
              <a:rPr lang="pl-PL" sz="1800">
                <a:solidFill>
                  <a:srgbClr val="5D624A"/>
                </a:solidFill>
              </a:rPr>
              <a:t>Modele z wykorzystaniem transfer learning </a:t>
            </a:r>
            <a:r>
              <a:rPr lang="pl-PL" sz="1800">
                <a:solidFill>
                  <a:srgbClr val="5D624A"/>
                </a:solidFill>
              </a:rPr>
              <a:t>przewyższają</a:t>
            </a:r>
            <a:r>
              <a:rPr lang="pl-PL" sz="1800">
                <a:solidFill>
                  <a:srgbClr val="5D624A"/>
                </a:solidFill>
              </a:rPr>
              <a:t> model sekwencyjny pod </a:t>
            </a:r>
            <a:r>
              <a:rPr lang="pl-PL" sz="1800">
                <a:solidFill>
                  <a:srgbClr val="5D624A"/>
                </a:solidFill>
              </a:rPr>
              <a:t>względem</a:t>
            </a:r>
            <a:r>
              <a:rPr lang="pl-PL" sz="1800">
                <a:solidFill>
                  <a:srgbClr val="5D624A"/>
                </a:solidFill>
              </a:rPr>
              <a:t> dokładności.</a:t>
            </a:r>
            <a:endParaRPr sz="1800">
              <a:solidFill>
                <a:srgbClr val="5D624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D624A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24A"/>
              </a:buClr>
              <a:buSzPct val="100000"/>
              <a:buChar char="•"/>
            </a:pPr>
            <a:r>
              <a:rPr lang="pl-PL" sz="1800">
                <a:solidFill>
                  <a:srgbClr val="5D624A"/>
                </a:solidFill>
              </a:rPr>
              <a:t>Modele są </a:t>
            </a:r>
            <a:r>
              <a:rPr lang="pl-PL" sz="1800">
                <a:solidFill>
                  <a:srgbClr val="5D624A"/>
                </a:solidFill>
              </a:rPr>
              <a:t>głębsze i bardziej zaawansowane z wstępnie przeszkolonymi wagami z większego zestawu danych (ImageNet). </a:t>
            </a:r>
            <a:endParaRPr sz="1600"/>
          </a:p>
        </p:txBody>
      </p:sp>
      <p:sp>
        <p:nvSpPr>
          <p:cNvPr id="251" name="Google Shape;251;p26"/>
          <p:cNvSpPr txBox="1"/>
          <p:nvPr>
            <p:ph idx="2" type="body"/>
          </p:nvPr>
        </p:nvSpPr>
        <p:spPr>
          <a:xfrm>
            <a:off x="4572000" y="925950"/>
            <a:ext cx="38862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pl-PL" sz="2000">
                <a:solidFill>
                  <a:srgbClr val="FF0000"/>
                </a:solidFill>
              </a:rPr>
              <a:t>WADY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5D624A"/>
              </a:buClr>
              <a:buSzPts val="1800"/>
              <a:buChar char="•"/>
            </a:pPr>
            <a:r>
              <a:rPr lang="pl-PL" sz="1800">
                <a:solidFill>
                  <a:srgbClr val="5D624A"/>
                </a:solidFill>
              </a:rPr>
              <a:t>Transfer learning jest bardziej kosztowny obliczeniowo niż prosty model sekwencyjny.</a:t>
            </a:r>
            <a:endParaRPr sz="1800">
              <a:solidFill>
                <a:srgbClr val="5D624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24A"/>
              </a:buClr>
              <a:buSzPts val="1800"/>
              <a:buChar char="•"/>
            </a:pPr>
            <a:r>
              <a:rPr lang="pl-PL" sz="1800">
                <a:solidFill>
                  <a:srgbClr val="5D624A"/>
                </a:solidFill>
              </a:rPr>
              <a:t>Nie wiadomo, który model będzie dobrze modelował nasz konkretny zestaw danych (metoda prób i błędów).</a:t>
            </a:r>
            <a:endParaRPr sz="1800">
              <a:solidFill>
                <a:srgbClr val="5D624A"/>
              </a:solidFill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91050" y="4102550"/>
            <a:ext cx="72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600">
                <a:solidFill>
                  <a:srgbClr val="5D624A"/>
                </a:solidFill>
                <a:latin typeface="Calibri"/>
                <a:ea typeface="Calibri"/>
                <a:cs typeface="Calibri"/>
                <a:sym typeface="Calibri"/>
              </a:rPr>
              <a:t>Przy wyborze modelu </a:t>
            </a:r>
            <a:r>
              <a:rPr b="1" lang="pl-PL" sz="1600">
                <a:solidFill>
                  <a:srgbClr val="5D624A"/>
                </a:solidFill>
                <a:latin typeface="Calibri"/>
                <a:ea typeface="Calibri"/>
                <a:cs typeface="Calibri"/>
                <a:sym typeface="Calibri"/>
              </a:rPr>
              <a:t>ważne jest uwzględnienie dostępnych zasobów obliczeniowych i konkretnych wymagań aplikacji.</a:t>
            </a:r>
            <a:endParaRPr b="1">
              <a:solidFill>
                <a:srgbClr val="5D62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79175" y="1071800"/>
            <a:ext cx="3704400" cy="54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600">
                <a:solidFill>
                  <a:srgbClr val="5D624A"/>
                </a:solidFill>
                <a:latin typeface="Arial"/>
                <a:ea typeface="Arial"/>
                <a:cs typeface="Arial"/>
                <a:sym typeface="Arial"/>
              </a:rPr>
              <a:t>Ochrona środowiska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 txBox="1"/>
          <p:nvPr>
            <p:ph idx="2" type="body"/>
          </p:nvPr>
        </p:nvSpPr>
        <p:spPr>
          <a:xfrm>
            <a:off x="5128800" y="1071800"/>
            <a:ext cx="3574500" cy="688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l-PL" sz="2600">
                <a:solidFill>
                  <a:srgbClr val="5D624A"/>
                </a:solidFill>
                <a:latin typeface="Arial"/>
                <a:ea typeface="Arial"/>
                <a:cs typeface="Arial"/>
                <a:sym typeface="Arial"/>
              </a:rPr>
              <a:t>Badania naukowe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7"/>
          <p:cNvGrpSpPr/>
          <p:nvPr/>
        </p:nvGrpSpPr>
        <p:grpSpPr>
          <a:xfrm>
            <a:off x="0" y="0"/>
            <a:ext cx="9143982" cy="814772"/>
            <a:chOff x="0" y="0"/>
            <a:chExt cx="9143982" cy="814772"/>
          </a:xfrm>
        </p:grpSpPr>
        <p:sp>
          <p:nvSpPr>
            <p:cNvPr id="260" name="Google Shape;260;p27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2800">
                  <a:solidFill>
                    <a:schemeClr val="lt1"/>
                  </a:solidFill>
                </a:rPr>
                <a:t>Zastosowanie</a:t>
              </a:r>
              <a:endParaRPr i="0" sz="2800" u="none" cap="none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262" name="Google Shape;262;p27"/>
          <p:cNvSpPr txBox="1"/>
          <p:nvPr/>
        </p:nvSpPr>
        <p:spPr>
          <a:xfrm>
            <a:off x="1070300" y="2904038"/>
            <a:ext cx="183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600">
                <a:solidFill>
                  <a:srgbClr val="5D624A"/>
                </a:solidFill>
              </a:rPr>
              <a:t>E</a:t>
            </a:r>
            <a:r>
              <a:rPr b="1" lang="pl-PL" sz="2600">
                <a:solidFill>
                  <a:srgbClr val="5D624A"/>
                </a:solidFill>
              </a:rPr>
              <a:t>dukacja</a:t>
            </a:r>
            <a:endParaRPr sz="2600">
              <a:solidFill>
                <a:srgbClr val="374151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972950" y="2904050"/>
            <a:ext cx="388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600">
                <a:solidFill>
                  <a:srgbClr val="5D624A"/>
                </a:solidFill>
              </a:rPr>
              <a:t>Aplikacje mobilne</a:t>
            </a:r>
            <a:endParaRPr sz="2600">
              <a:solidFill>
                <a:srgbClr val="374151"/>
              </a:solidFill>
            </a:endParaRPr>
          </a:p>
        </p:txBody>
      </p:sp>
      <p:pic>
        <p:nvPicPr>
          <p:cNvPr descr="Education, files, research, science icon - Free download"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725" y="1512125"/>
            <a:ext cx="1416650" cy="14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ucation - Free education icons"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325" y="3626125"/>
            <a:ext cx="1250350" cy="125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bile app - Free people icons" id="266" name="Google Shape;2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338" y="3489050"/>
            <a:ext cx="1387425" cy="138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vironmental protection - Free ecology and environment icons" id="267" name="Google Shape;2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2038" y="1615988"/>
            <a:ext cx="1208913" cy="120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na wolnym powietrzu, wiewiórka, dzika przyroda, ptak&#10;&#10;Opis wygenerowany automatycznie" id="272" name="Google Shape;272;p28"/>
          <p:cNvPicPr preferRelativeResize="0"/>
          <p:nvPr/>
        </p:nvPicPr>
        <p:blipFill rotWithShape="1">
          <a:blip r:embed="rId3">
            <a:alphaModFix/>
          </a:blip>
          <a:srcRect b="9147" l="0" r="0" t="0"/>
          <a:stretch/>
        </p:blipFill>
        <p:spPr>
          <a:xfrm>
            <a:off x="1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1634101" y="195850"/>
            <a:ext cx="49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3600" u="none" cap="none" strike="noStrike">
                <a:solidFill>
                  <a:srgbClr val="E7EBD8"/>
                </a:solidFill>
              </a:rPr>
              <a:t>Dziękujemy za uwagę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000" y="1718025"/>
            <a:ext cx="21621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1818638" y="591400"/>
            <a:ext cx="4800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9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pl-PL" sz="2000">
                <a:latin typeface="Calibri"/>
                <a:ea typeface="Calibri"/>
                <a:cs typeface="Calibri"/>
                <a:sym typeface="Calibri"/>
              </a:rPr>
              <a:t>Uważaj, by nie pomylić kaczki z Orłem ;)</a:t>
            </a:r>
            <a:r>
              <a:rPr lang="pl-PL" sz="19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(Stare chińskie powiedzenie)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2"/>
          <p:cNvGrpSpPr/>
          <p:nvPr/>
        </p:nvGrpSpPr>
        <p:grpSpPr>
          <a:xfrm>
            <a:off x="0" y="0"/>
            <a:ext cx="9144000" cy="814759"/>
            <a:chOff x="0" y="0"/>
            <a:chExt cx="9144000" cy="814759"/>
          </a:xfrm>
        </p:grpSpPr>
        <p:sp>
          <p:nvSpPr>
            <p:cNvPr id="82" name="Google Shape;82;p12"/>
            <p:cNvSpPr/>
            <p:nvPr/>
          </p:nvSpPr>
          <p:spPr>
            <a:xfrm>
              <a:off x="0" y="108560"/>
              <a:ext cx="9144000" cy="706199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0" y="0"/>
              <a:ext cx="9144000" cy="706199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-141875" y="932075"/>
            <a:ext cx="55221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l-PL" sz="1400"/>
              <a:t>Środowiskowe badania naukowe,</a:t>
            </a:r>
            <a:endParaRPr sz="1400"/>
          </a:p>
          <a:p>
            <a:pPr indent="-2413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l-PL" sz="1400"/>
              <a:t>Ocena oddziaływania inwestycji na środowisko,</a:t>
            </a:r>
            <a:endParaRPr sz="1400"/>
          </a:p>
          <a:p>
            <a:pPr indent="-2413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l-PL" sz="1400"/>
              <a:t>Detekcja gatunków cennych i/lub stanowiących zagrożenie (gatunki inwazyjne), </a:t>
            </a:r>
            <a:endParaRPr sz="1400"/>
          </a:p>
          <a:p>
            <a:pPr indent="-2413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•"/>
            </a:pPr>
            <a:r>
              <a:rPr lang="pl-PL" sz="1400"/>
              <a:t>Citizen science,</a:t>
            </a:r>
            <a:endParaRPr sz="1400"/>
          </a:p>
          <a:p>
            <a:pPr indent="-1524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descr="Obraz zawierający ptak, śpiewające, szpak, na wolnym powietrzu&#10;&#10;Opis wygenerowany automatycznie" id="85" name="Google Shape;85;p12"/>
          <p:cNvPicPr preferRelativeResize="0"/>
          <p:nvPr/>
        </p:nvPicPr>
        <p:blipFill rotWithShape="1">
          <a:blip r:embed="rId3">
            <a:alphaModFix/>
          </a:blip>
          <a:srcRect b="0" l="4676" r="176" t="0"/>
          <a:stretch/>
        </p:blipFill>
        <p:spPr>
          <a:xfrm>
            <a:off x="133970" y="2783485"/>
            <a:ext cx="5872481" cy="22953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Obraz zawierający na wolnym powietrzu, urządzenie, niebo, młyn&#10;&#10;Opis wygenerowany automatycznie"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662" y="814750"/>
            <a:ext cx="3503165" cy="1968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Obraz zawierający ptak, śpiewające, na wolnym powietrzu, żółty&#10;&#10;Opis wygenerowany automatycznie" id="87" name="Google Shape;87;p12"/>
          <p:cNvPicPr preferRelativeResize="0"/>
          <p:nvPr/>
        </p:nvPicPr>
        <p:blipFill rotWithShape="1">
          <a:blip r:embed="rId5">
            <a:alphaModFix/>
          </a:blip>
          <a:srcRect b="10122" l="3372" r="0" t="8311"/>
          <a:stretch/>
        </p:blipFill>
        <p:spPr>
          <a:xfrm>
            <a:off x="4572000" y="2783475"/>
            <a:ext cx="4350826" cy="2295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2"/>
          <p:cNvSpPr txBox="1"/>
          <p:nvPr/>
        </p:nvSpPr>
        <p:spPr>
          <a:xfrm>
            <a:off x="133975" y="4709550"/>
            <a:ext cx="39414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Szpak europejski - gatunek inwazyjny w Ameryce.</a:t>
            </a:r>
            <a:endParaRPr sz="1200"/>
          </a:p>
        </p:txBody>
      </p:sp>
      <p:sp>
        <p:nvSpPr>
          <p:cNvPr id="89" name="Google Shape;89;p12"/>
          <p:cNvSpPr txBox="1"/>
          <p:nvPr/>
        </p:nvSpPr>
        <p:spPr>
          <a:xfrm>
            <a:off x="4572000" y="4709550"/>
            <a:ext cx="39414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Lasówka złotawa - pozytywnie wpływa na plantacje kawy.</a:t>
            </a:r>
            <a:endParaRPr sz="12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0" y="0"/>
            <a:ext cx="9144000" cy="814759"/>
            <a:chOff x="0" y="0"/>
            <a:chExt cx="9144000" cy="814759"/>
          </a:xfrm>
        </p:grpSpPr>
        <p:sp>
          <p:nvSpPr>
            <p:cNvPr id="95" name="Google Shape;95;p13"/>
            <p:cNvSpPr/>
            <p:nvPr/>
          </p:nvSpPr>
          <p:spPr>
            <a:xfrm>
              <a:off x="0" y="108560"/>
              <a:ext cx="9144000" cy="706199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0" y="0"/>
              <a:ext cx="9144000" cy="706199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Dane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3"/>
          <p:cNvSpPr/>
          <p:nvPr/>
        </p:nvSpPr>
        <p:spPr>
          <a:xfrm>
            <a:off x="3129280" y="923319"/>
            <a:ext cx="5750561" cy="4060997"/>
          </a:xfrm>
          <a:prstGeom prst="roundRect">
            <a:avLst>
              <a:gd fmla="val 390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257860" y="1797898"/>
            <a:ext cx="2053634" cy="2254685"/>
          </a:xfrm>
          <a:prstGeom prst="roundRect">
            <a:avLst>
              <a:gd fmla="val 8257" name="adj"/>
            </a:avLst>
          </a:prstGeom>
          <a:solidFill>
            <a:srgbClr val="C1CCB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dk1"/>
                </a:solidFill>
              </a:rPr>
              <a:t>Otrzymane dane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sng" cap="none" strike="noStrike">
                <a:solidFill>
                  <a:schemeClr val="dk1"/>
                </a:solidFill>
              </a:rPr>
              <a:t>89885</a:t>
            </a:r>
            <a:r>
              <a:rPr i="0" lang="pl-PL" sz="1400" u="none" cap="none" strike="noStrike">
                <a:solidFill>
                  <a:schemeClr val="dk1"/>
                </a:solidFill>
              </a:rPr>
              <a:t> fotografii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sng" cap="none" strike="noStrike">
                <a:solidFill>
                  <a:schemeClr val="dk1"/>
                </a:solidFill>
              </a:rPr>
              <a:t>525</a:t>
            </a:r>
            <a:r>
              <a:rPr i="0" lang="pl-PL" sz="1400" u="none" cap="none" strike="noStrike">
                <a:solidFill>
                  <a:schemeClr val="dk1"/>
                </a:solidFill>
              </a:rPr>
              <a:t> gatunków ptaków,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(</a:t>
            </a:r>
            <a:r>
              <a:rPr i="0" lang="pl-PL" sz="1400" u="sng" cap="none" strike="noStrike">
                <a:solidFill>
                  <a:schemeClr val="dk1"/>
                </a:solidFill>
              </a:rPr>
              <a:t>~170</a:t>
            </a:r>
            <a:r>
              <a:rPr i="0" lang="pl-PL" sz="1400" u="none" cap="none" strike="noStrike">
                <a:solidFill>
                  <a:schemeClr val="dk1"/>
                </a:solidFill>
              </a:rPr>
              <a:t> fotografii dla gatunku)</a:t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2433320" y="2588447"/>
            <a:ext cx="650240" cy="673589"/>
          </a:xfrm>
          <a:prstGeom prst="rightArrow">
            <a:avLst>
              <a:gd fmla="val 49146" name="adj1"/>
              <a:gd fmla="val 5433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braz zawierający ptak, ptak łowny, orzeł, na wolnym powietrzu&#10;&#10;Opis wygenerowany automatycznie" id="100" name="Google Shape;100;p13"/>
          <p:cNvPicPr preferRelativeResize="0"/>
          <p:nvPr/>
        </p:nvPicPr>
        <p:blipFill rotWithShape="1">
          <a:blip r:embed="rId3">
            <a:alphaModFix/>
          </a:blip>
          <a:srcRect b="0" l="0" r="42045" t="0"/>
          <a:stretch/>
        </p:blipFill>
        <p:spPr>
          <a:xfrm>
            <a:off x="3237693" y="2323846"/>
            <a:ext cx="1773300" cy="2039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3"/>
          <p:cNvSpPr txBox="1"/>
          <p:nvPr/>
        </p:nvSpPr>
        <p:spPr>
          <a:xfrm>
            <a:off x="3896361" y="993023"/>
            <a:ext cx="46329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dk1"/>
                </a:solidFill>
              </a:rPr>
              <a:t>Dane wykorzystane w projekcie</a:t>
            </a:r>
            <a:endParaRPr/>
          </a:p>
        </p:txBody>
      </p:sp>
      <p:pic>
        <p:nvPicPr>
          <p:cNvPr descr="Obraz zawierający ptak, wróbel, na wolnym powietrzu, dziób&#10;&#10;Opis wygenerowany automatycznie"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25301" r="17225" t="0"/>
          <a:stretch/>
        </p:blipFill>
        <p:spPr>
          <a:xfrm>
            <a:off x="5151023" y="2330045"/>
            <a:ext cx="1752809" cy="20336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3"/>
          <p:cNvSpPr/>
          <p:nvPr/>
        </p:nvSpPr>
        <p:spPr>
          <a:xfrm>
            <a:off x="3237693" y="1614640"/>
            <a:ext cx="1773300" cy="563559"/>
          </a:xfrm>
          <a:prstGeom prst="roundRect">
            <a:avLst>
              <a:gd fmla="val 16667" name="adj"/>
            </a:avLst>
          </a:prstGeom>
          <a:solidFill>
            <a:srgbClr val="BEC8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Szponiaste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aka </a:t>
            </a:r>
            <a:r>
              <a:rPr b="1" i="0" lang="pl-PL" sz="1400" u="none" cap="none" strike="noStrike">
                <a:solidFill>
                  <a:schemeClr val="dk1"/>
                </a:solidFill>
              </a:rPr>
              <a:t>Eagles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5151023" y="1623453"/>
            <a:ext cx="1752809" cy="563558"/>
          </a:xfrm>
          <a:prstGeom prst="roundRect">
            <a:avLst>
              <a:gd fmla="val 16667" name="adj"/>
            </a:avLst>
          </a:prstGeom>
          <a:solidFill>
            <a:srgbClr val="CCC0A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Wróblow</a:t>
            </a:r>
            <a:r>
              <a:rPr lang="pl-PL">
                <a:solidFill>
                  <a:schemeClr val="dk1"/>
                </a:solidFill>
              </a:rPr>
              <a:t>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aka </a:t>
            </a:r>
            <a:r>
              <a:rPr b="1" i="0" lang="pl-PL" sz="1400" u="none" cap="none" strike="noStrike">
                <a:solidFill>
                  <a:schemeClr val="dk1"/>
                </a:solidFill>
              </a:rPr>
              <a:t>Sparrows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7019911" y="1623453"/>
            <a:ext cx="1743851" cy="563558"/>
          </a:xfrm>
          <a:prstGeom prst="roundRect">
            <a:avLst>
              <a:gd fmla="val 16667" name="adj"/>
            </a:avLst>
          </a:prstGeom>
          <a:solidFill>
            <a:srgbClr val="C7B66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Blaszkodziobe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aka </a:t>
            </a:r>
            <a:r>
              <a:rPr b="1" i="0" lang="pl-PL" sz="1400" u="none" cap="none" strike="noStrike">
                <a:solidFill>
                  <a:schemeClr val="dk1"/>
                </a:solidFill>
              </a:rPr>
              <a:t>Ducks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3896361" y="1258783"/>
            <a:ext cx="46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400" u="none" cap="none" strike="noStrike">
                <a:solidFill>
                  <a:schemeClr val="dk1"/>
                </a:solidFill>
              </a:rPr>
              <a:t> 3 rzędy ptaków</a:t>
            </a:r>
            <a:r>
              <a:rPr i="0" lang="pl-PL" sz="1400" u="none" cap="none" strike="noStrike">
                <a:solidFill>
                  <a:schemeClr val="dk1"/>
                </a:solidFill>
              </a:rPr>
              <a:t> (20 gatunków na rząd):</a:t>
            </a:r>
            <a:endParaRPr/>
          </a:p>
        </p:txBody>
      </p:sp>
      <p:pic>
        <p:nvPicPr>
          <p:cNvPr descr="Obraz zawierający ptak, ptak wodny, kaczka, na wolnym powietrzu&#10;&#10;Opis wygenerowany automatycznie"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47366" r="3687" t="15303"/>
          <a:stretch/>
        </p:blipFill>
        <p:spPr>
          <a:xfrm>
            <a:off x="7025658" y="2330046"/>
            <a:ext cx="1762055" cy="2033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3"/>
          <p:cNvSpPr txBox="1"/>
          <p:nvPr/>
        </p:nvSpPr>
        <p:spPr>
          <a:xfrm>
            <a:off x="3555176" y="4378969"/>
            <a:ext cx="11383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3304 fotografie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5435393" y="4378969"/>
            <a:ext cx="11383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3388 fotografii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7337518" y="4378969"/>
            <a:ext cx="11383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1400" u="none" cap="none" strike="noStrike">
                <a:solidFill>
                  <a:schemeClr val="dk1"/>
                </a:solidFill>
              </a:rPr>
              <a:t>3287 fotografii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0" y="-9"/>
            <a:ext cx="9144000" cy="814759"/>
            <a:chOff x="0" y="0"/>
            <a:chExt cx="9144000" cy="814759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108560"/>
              <a:ext cx="9144000" cy="706199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0" y="0"/>
              <a:ext cx="9144000" cy="706199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1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SEKWENCYJNY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99" y="0"/>
            <a:ext cx="15442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75" y="910425"/>
            <a:ext cx="2837426" cy="291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800" y="910425"/>
            <a:ext cx="2742276" cy="149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450" y="2503850"/>
            <a:ext cx="2742275" cy="15195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4"/>
          <p:cNvSpPr txBox="1"/>
          <p:nvPr/>
        </p:nvSpPr>
        <p:spPr>
          <a:xfrm>
            <a:off x="178975" y="4023400"/>
            <a:ext cx="373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>
                <a:solidFill>
                  <a:srgbClr val="374151"/>
                </a:solidFill>
              </a:rPr>
              <a:t>FUNKCJA STRATY: </a:t>
            </a:r>
            <a:r>
              <a:rPr lang="pl-PL" sz="110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categorical_crossentropy</a:t>
            </a:r>
            <a:endParaRPr sz="1100">
              <a:solidFill>
                <a:srgbClr val="37415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>
                <a:solidFill>
                  <a:srgbClr val="374151"/>
                </a:solidFill>
              </a:rPr>
              <a:t>OPTYMALIZATOR:  </a:t>
            </a:r>
            <a:r>
              <a:rPr lang="pl-PL" sz="110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l-PL" sz="110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dam</a:t>
            </a:r>
            <a:endParaRPr sz="1100">
              <a:solidFill>
                <a:srgbClr val="37415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100">
                <a:solidFill>
                  <a:srgbClr val="374151"/>
                </a:solidFill>
              </a:rPr>
              <a:t>METRYKA OCENY MODELU: </a:t>
            </a:r>
            <a:r>
              <a:rPr lang="pl-PL" sz="1100">
                <a:solidFill>
                  <a:srgbClr val="37415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23" name="Google Shape;123;p14"/>
          <p:cNvGraphicFramePr/>
          <p:nvPr/>
        </p:nvGraphicFramePr>
        <p:xfrm>
          <a:off x="4250275" y="4247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{D1E80B94-6AC0-4BB2-ABE7-1DDE16DB29CA}</a:tableStyleId>
              </a:tblPr>
              <a:tblGrid>
                <a:gridCol w="1144625"/>
                <a:gridCol w="995925"/>
                <a:gridCol w="798250"/>
              </a:tblGrid>
              <a:tr h="27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Accuracy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Loss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</a:tr>
              <a:tr h="190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85,8%</a:t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0,89</a:t>
                      </a:r>
                      <a:endParaRPr sz="1300"/>
                    </a:p>
                  </a:txBody>
                  <a:tcPr marT="18000" marB="18000" marR="18000" marL="18000"/>
                </a:tc>
              </a:tr>
              <a:tr h="276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Validation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86,9%</a:t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1,22</a:t>
                      </a:r>
                      <a:endParaRPr sz="13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69445" l="0" r="66406" t="0"/>
          <a:stretch/>
        </p:blipFill>
        <p:spPr>
          <a:xfrm>
            <a:off x="628650" y="2126713"/>
            <a:ext cx="1452674" cy="688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525" y="2041877"/>
            <a:ext cx="5673825" cy="284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 b="0" l="0" r="0" t="29248"/>
          <a:stretch/>
        </p:blipFill>
        <p:spPr>
          <a:xfrm>
            <a:off x="628650" y="326975"/>
            <a:ext cx="4324351" cy="159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Check mark - Free icons" id="131" name="Google Shape;1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225" y="1920425"/>
            <a:ext cx="441475" cy="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- Free icons" id="132" name="Google Shape;13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600" y="1920425"/>
            <a:ext cx="441475" cy="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- Free icons"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8000" y="1920425"/>
            <a:ext cx="441475" cy="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- Free icons" id="134" name="Google Shape;13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600" y="3553150"/>
            <a:ext cx="441475" cy="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- Free icons" id="135" name="Google Shape;13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25" y="3553150"/>
            <a:ext cx="441475" cy="44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- Free icons"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775" y="1920425"/>
            <a:ext cx="441475" cy="4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6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42" name="Google Shape;142;p16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VGG16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150" y="2937825"/>
            <a:ext cx="1615000" cy="206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16"/>
          <p:cNvSpPr/>
          <p:nvPr/>
        </p:nvSpPr>
        <p:spPr>
          <a:xfrm rot="5400000">
            <a:off x="6846725" y="1726925"/>
            <a:ext cx="891900" cy="1438800"/>
          </a:xfrm>
          <a:prstGeom prst="bentArrow">
            <a:avLst>
              <a:gd fmla="val 25000" name="adj1"/>
              <a:gd fmla="val 25000" name="adj2"/>
              <a:gd fmla="val 25000" name="adj3"/>
              <a:gd fmla="val 46936" name="adj4"/>
            </a:avLst>
          </a:prstGeom>
          <a:solidFill>
            <a:schemeClr val="lt2"/>
          </a:solidFill>
          <a:ln cap="flat" cmpd="sng" w="9525">
            <a:solidFill>
              <a:srgbClr val="5D62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40072"/>
            <a:ext cx="6268475" cy="22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VGG16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5" y="998467"/>
            <a:ext cx="3774675" cy="40267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0" r="0" t="30415"/>
          <a:stretch/>
        </p:blipFill>
        <p:spPr>
          <a:xfrm>
            <a:off x="4250275" y="1038675"/>
            <a:ext cx="4650750" cy="16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 b="70113" l="0" r="67164" t="0"/>
          <a:stretch/>
        </p:blipFill>
        <p:spPr>
          <a:xfrm>
            <a:off x="4332250" y="2853775"/>
            <a:ext cx="1527099" cy="704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17"/>
          <p:cNvGraphicFramePr/>
          <p:nvPr/>
        </p:nvGraphicFramePr>
        <p:xfrm>
          <a:off x="5334950" y="4124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{D1E80B94-6AC0-4BB2-ABE7-1DDE16DB29CA}</a:tableStyleId>
              </a:tblPr>
              <a:tblGrid>
                <a:gridCol w="1144625"/>
                <a:gridCol w="995925"/>
                <a:gridCol w="798250"/>
              </a:tblGrid>
              <a:tr h="27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Accuracy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Loss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</a:tr>
              <a:tr h="19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Test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97,6</a:t>
                      </a:r>
                      <a:r>
                        <a:rPr lang="pl-PL" sz="1300"/>
                        <a:t>%</a:t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0,08</a:t>
                      </a:r>
                      <a:endParaRPr sz="1300"/>
                    </a:p>
                  </a:txBody>
                  <a:tcPr marT="18000" marB="18000" marR="18000" marL="18000"/>
                </a:tc>
              </a:tr>
              <a:tr h="27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Validation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9</a:t>
                      </a:r>
                      <a:r>
                        <a:rPr lang="pl-PL" sz="1300"/>
                        <a:t>6,5</a:t>
                      </a:r>
                      <a:r>
                        <a:rPr lang="pl-PL" sz="1300"/>
                        <a:t>%</a:t>
                      </a:r>
                      <a:endParaRPr sz="1300"/>
                    </a:p>
                  </a:txBody>
                  <a:tcPr marT="18000" marB="18000" marR="18000" marL="180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300"/>
                        <a:t>0,11</a:t>
                      </a:r>
                      <a:endParaRPr sz="1300"/>
                    </a:p>
                  </a:txBody>
                  <a:tcPr marT="18000" marB="18000" marR="18000" marL="1800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8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63" name="Google Shape;163;p18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ResNet 50 V2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575" y="2701800"/>
            <a:ext cx="1773175" cy="226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75" y="1068963"/>
            <a:ext cx="6223675" cy="187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18"/>
          <p:cNvSpPr/>
          <p:nvPr/>
        </p:nvSpPr>
        <p:spPr>
          <a:xfrm rot="5400000">
            <a:off x="6635450" y="1466850"/>
            <a:ext cx="891900" cy="1438800"/>
          </a:xfrm>
          <a:prstGeom prst="bentArrow">
            <a:avLst>
              <a:gd fmla="val 25000" name="adj1"/>
              <a:gd fmla="val 25000" name="adj2"/>
              <a:gd fmla="val 25000" name="adj3"/>
              <a:gd fmla="val 46936" name="adj4"/>
            </a:avLst>
          </a:prstGeom>
          <a:solidFill>
            <a:schemeClr val="lt2"/>
          </a:solidFill>
          <a:ln cap="flat" cmpd="sng" w="9525">
            <a:solidFill>
              <a:srgbClr val="5D624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9"/>
          <p:cNvGrpSpPr/>
          <p:nvPr/>
        </p:nvGrpSpPr>
        <p:grpSpPr>
          <a:xfrm>
            <a:off x="0" y="-9"/>
            <a:ext cx="9143982" cy="814772"/>
            <a:chOff x="0" y="0"/>
            <a:chExt cx="9143982" cy="814772"/>
          </a:xfrm>
        </p:grpSpPr>
        <p:sp>
          <p:nvSpPr>
            <p:cNvPr id="173" name="Google Shape;173;p19"/>
            <p:cNvSpPr/>
            <p:nvPr/>
          </p:nvSpPr>
          <p:spPr>
            <a:xfrm>
              <a:off x="0" y="108560"/>
              <a:ext cx="9143982" cy="706212"/>
            </a:xfrm>
            <a:prstGeom prst="flowChartDocument">
              <a:avLst/>
            </a:prstGeom>
            <a:solidFill>
              <a:srgbClr val="C1C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-PL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vision w badaniach przyrody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0" y="0"/>
              <a:ext cx="9143982" cy="706212"/>
            </a:xfrm>
            <a:prstGeom prst="flowChartDocument">
              <a:avLst/>
            </a:prstGeom>
            <a:solidFill>
              <a:srgbClr val="5D62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r>
                <a:rPr lang="pl-PL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i="0" lang="pl-PL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l-P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Transfer Learning: ResNet 50 V2 </a:t>
              </a:r>
              <a:endParaRPr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00" y="998475"/>
            <a:ext cx="3912100" cy="187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01" y="3061600"/>
            <a:ext cx="1619250" cy="81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25" y="998467"/>
            <a:ext cx="3774675" cy="40267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